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Roboto Slab"/>
      <p:regular r:id="rId18"/>
    </p:embeddedFont>
    <p:embeddedFont>
      <p:font typeface="Roboto Slab"/>
      <p:regular r:id="rId19"/>
    </p:embeddedFont>
    <p:embeddedFont>
      <p:font typeface="Roboto"/>
      <p:regular r:id="rId20"/>
    </p:embeddedFont>
    <p:embeddedFont>
      <p:font typeface="Roboto"/>
      <p:regular r:id="rId21"/>
    </p:embeddedFont>
    <p:embeddedFont>
      <p:font typeface="Roboto"/>
      <p:regular r:id="rId22"/>
    </p:embeddedFont>
    <p:embeddedFont>
      <p:font typeface="Robot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6156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257B8"/>
                </a:solidFill>
                <a:latin typeface="Roboto Slab" pitchFamily="34" charset="0"/>
                <a:ea typeface="Roboto Slab" pitchFamily="34" charset="-122"/>
                <a:cs typeface="Roboto Slab" pitchFamily="34" charset="-120"/>
              </a:rPr>
              <a:t>AIE424 : Intelligent Decision Support Systems</a:t>
            </a:r>
            <a:endParaRPr lang="en-US" sz="4450" dirty="0"/>
          </a:p>
        </p:txBody>
      </p:sp>
      <p:sp>
        <p:nvSpPr>
          <p:cNvPr id="4" name="Text 1"/>
          <p:cNvSpPr/>
          <p:nvPr/>
        </p:nvSpPr>
        <p:spPr>
          <a:xfrm>
            <a:off x="793790" y="2819281"/>
            <a:ext cx="7556421" cy="850583"/>
          </a:xfrm>
          <a:prstGeom prst="rect">
            <a:avLst/>
          </a:prstGeom>
          <a:noFill/>
          <a:ln/>
        </p:spPr>
        <p:txBody>
          <a:bodyPr wrap="square" lIns="0" tIns="0" rIns="0" bIns="0" rtlCol="0" anchor="t"/>
          <a:lstStyle/>
          <a:p>
            <a:pPr algn="l" indent="0" marL="0">
              <a:lnSpc>
                <a:spcPts val="3300"/>
              </a:lnSpc>
              <a:buNone/>
            </a:pPr>
            <a:r>
              <a:rPr lang="en-US" sz="2650" dirty="0">
                <a:solidFill>
                  <a:srgbClr val="3257B8"/>
                </a:solidFill>
                <a:latin typeface="Roboto Slab" pitchFamily="34" charset="0"/>
                <a:ea typeface="Roboto Slab" pitchFamily="34" charset="-122"/>
                <a:cs typeface="Roboto Slab" pitchFamily="34" charset="-120"/>
              </a:rPr>
              <a:t>Personalized Antibiogram Optimization Using Linear Programming</a:t>
            </a:r>
            <a:endParaRPr lang="en-US" sz="2650" dirty="0"/>
          </a:p>
        </p:txBody>
      </p:sp>
      <p:sp>
        <p:nvSpPr>
          <p:cNvPr id="5" name="Text 2"/>
          <p:cNvSpPr/>
          <p:nvPr/>
        </p:nvSpPr>
        <p:spPr>
          <a:xfrm>
            <a:off x="793790" y="4010025"/>
            <a:ext cx="7556421" cy="2031921"/>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This presentation introduces a linear programming framework designed to optimize antibiotic selection by integrating personalized antibiogram predictions. The system aims to maximize treatment efficacy while respecting clinical prescribing constraints, supporting antimicrobial stewardship goals. Simulations of 1,000 infections demonstrate improved coverage compared to clinician and random strategies. Budget-sweep analyses reveal thresholds for substituting broad-spectrum antibiotics with narrower alternatives, highlighting the potential to reduce resistance pressure in clinical practice.</a:t>
            </a:r>
            <a:endParaRPr lang="en-US" sz="1400" dirty="0"/>
          </a:p>
        </p:txBody>
      </p:sp>
      <p:sp>
        <p:nvSpPr>
          <p:cNvPr id="6" name="Text 3"/>
          <p:cNvSpPr/>
          <p:nvPr/>
        </p:nvSpPr>
        <p:spPr>
          <a:xfrm>
            <a:off x="793790" y="6297097"/>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Aly Maher Abdelfattah Abdelrahman (221101789)</a:t>
            </a:r>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
</a:t>
            </a:r>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Sohila Ahmed Zakria (221101149)</a:t>
            </a:r>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
</a:t>
            </a:r>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Abdelrahman Mohamed Mahmoud (221101107)</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13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Conclusion and Future Directions</a:t>
            </a:r>
            <a:endParaRPr lang="en-US" sz="4450" dirty="0"/>
          </a:p>
        </p:txBody>
      </p:sp>
      <p:sp>
        <p:nvSpPr>
          <p:cNvPr id="4" name="Shape 1"/>
          <p:cNvSpPr/>
          <p:nvPr/>
        </p:nvSpPr>
        <p:spPr>
          <a:xfrm>
            <a:off x="793790" y="2829044"/>
            <a:ext cx="170021" cy="1216223"/>
          </a:xfrm>
          <a:prstGeom prst="roundRect">
            <a:avLst>
              <a:gd name="adj" fmla="val 20012"/>
            </a:avLst>
          </a:prstGeom>
          <a:solidFill>
            <a:srgbClr val="E9ECF2"/>
          </a:solidFill>
          <a:ln/>
        </p:spPr>
      </p:sp>
      <p:sp>
        <p:nvSpPr>
          <p:cNvPr id="5" name="Text 2"/>
          <p:cNvSpPr/>
          <p:nvPr/>
        </p:nvSpPr>
        <p:spPr>
          <a:xfrm>
            <a:off x="1303973" y="28290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Quantifiable Benefit</a:t>
            </a:r>
            <a:endParaRPr lang="en-US" sz="2200" dirty="0"/>
          </a:p>
        </p:txBody>
      </p:sp>
      <p:sp>
        <p:nvSpPr>
          <p:cNvPr id="6" name="Text 3"/>
          <p:cNvSpPr/>
          <p:nvPr/>
        </p:nvSpPr>
        <p:spPr>
          <a:xfrm>
            <a:off x="1303973" y="3319463"/>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4.2% absolute coverage improvement over standard prescribing with LP optimization.</a:t>
            </a:r>
            <a:endParaRPr lang="en-US" sz="1750" dirty="0"/>
          </a:p>
        </p:txBody>
      </p:sp>
      <p:sp>
        <p:nvSpPr>
          <p:cNvPr id="7" name="Shape 4"/>
          <p:cNvSpPr/>
          <p:nvPr/>
        </p:nvSpPr>
        <p:spPr>
          <a:xfrm>
            <a:off x="1133951" y="4272082"/>
            <a:ext cx="170021" cy="1216223"/>
          </a:xfrm>
          <a:prstGeom prst="roundRect">
            <a:avLst>
              <a:gd name="adj" fmla="val 20012"/>
            </a:avLst>
          </a:prstGeom>
          <a:solidFill>
            <a:srgbClr val="E9ECF2"/>
          </a:solidFill>
          <a:ln/>
        </p:spPr>
      </p:sp>
      <p:sp>
        <p:nvSpPr>
          <p:cNvPr id="8" name="Text 5"/>
          <p:cNvSpPr/>
          <p:nvPr/>
        </p:nvSpPr>
        <p:spPr>
          <a:xfrm>
            <a:off x="1644134" y="4272082"/>
            <a:ext cx="3010138"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Stewardship Guidance</a:t>
            </a:r>
            <a:endParaRPr lang="en-US" sz="2200" dirty="0"/>
          </a:p>
        </p:txBody>
      </p:sp>
      <p:sp>
        <p:nvSpPr>
          <p:cNvPr id="9" name="Text 6"/>
          <p:cNvSpPr/>
          <p:nvPr/>
        </p:nvSpPr>
        <p:spPr>
          <a:xfrm>
            <a:off x="1644134" y="4762500"/>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Defined substitution limits enable safer de-escalation of broad-spectrum antibiotics.</a:t>
            </a:r>
            <a:endParaRPr lang="en-US" sz="1750" dirty="0"/>
          </a:p>
        </p:txBody>
      </p:sp>
      <p:sp>
        <p:nvSpPr>
          <p:cNvPr id="10" name="Shape 7"/>
          <p:cNvSpPr/>
          <p:nvPr/>
        </p:nvSpPr>
        <p:spPr>
          <a:xfrm>
            <a:off x="1474232" y="5715119"/>
            <a:ext cx="170021" cy="1216223"/>
          </a:xfrm>
          <a:prstGeom prst="roundRect">
            <a:avLst>
              <a:gd name="adj" fmla="val 20012"/>
            </a:avLst>
          </a:prstGeom>
          <a:solidFill>
            <a:srgbClr val="E9ECF2"/>
          </a:solidFill>
          <a:ln/>
        </p:spPr>
      </p:sp>
      <p:sp>
        <p:nvSpPr>
          <p:cNvPr id="11" name="Text 8"/>
          <p:cNvSpPr/>
          <p:nvPr/>
        </p:nvSpPr>
        <p:spPr>
          <a:xfrm>
            <a:off x="1984415" y="57151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Future Work</a:t>
            </a:r>
            <a:endParaRPr lang="en-US" sz="2200" dirty="0"/>
          </a:p>
        </p:txBody>
      </p:sp>
      <p:sp>
        <p:nvSpPr>
          <p:cNvPr id="12" name="Text 9"/>
          <p:cNvSpPr/>
          <p:nvPr/>
        </p:nvSpPr>
        <p:spPr>
          <a:xfrm>
            <a:off x="1984415" y="6205538"/>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Incorporate real-world data, multi-objective optimization, and adaptive budgeting for dynamic stewardship.</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BFCFE">
              <a:alpha val="85000"/>
            </a:srgbClr>
          </a:solidFill>
          <a:ln/>
        </p:spPr>
      </p:sp>
      <p:sp>
        <p:nvSpPr>
          <p:cNvPr id="4" name="Text 1"/>
          <p:cNvSpPr/>
          <p:nvPr/>
        </p:nvSpPr>
        <p:spPr>
          <a:xfrm>
            <a:off x="793790" y="2091928"/>
            <a:ext cx="8743474" cy="731639"/>
          </a:xfrm>
          <a:prstGeom prst="rect">
            <a:avLst/>
          </a:prstGeom>
          <a:noFill/>
          <a:ln/>
        </p:spPr>
        <p:txBody>
          <a:bodyPr wrap="none" lIns="0" tIns="0" rIns="0" bIns="0" rtlCol="0" anchor="t"/>
          <a:lstStyle/>
          <a:p>
            <a:pPr algn="l" indent="0" marL="0">
              <a:lnSpc>
                <a:spcPts val="5550"/>
              </a:lnSpc>
              <a:buNone/>
            </a:pPr>
            <a:r>
              <a:rPr lang="en-US" sz="4450" dirty="0">
                <a:solidFill>
                  <a:srgbClr val="000000"/>
                </a:solidFill>
                <a:latin typeface="Roboto Slab" pitchFamily="34" charset="0"/>
                <a:ea typeface="Roboto Slab" pitchFamily="34" charset="-122"/>
                <a:cs typeface="Roboto Slab" pitchFamily="34" charset="-120"/>
              </a:rPr>
              <a:t>🙏</a:t>
            </a:r>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 Thank You for Your Attention</a:t>
            </a:r>
            <a:endParaRPr lang="en-US" sz="4450" dirty="0"/>
          </a:p>
        </p:txBody>
      </p:sp>
      <p:sp>
        <p:nvSpPr>
          <p:cNvPr id="5" name="Text 2"/>
          <p:cNvSpPr/>
          <p:nvPr/>
        </p:nvSpPr>
        <p:spPr>
          <a:xfrm>
            <a:off x="793790" y="316372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We appreciate your time and interest in our work.</a:t>
            </a:r>
            <a:endParaRPr lang="en-US" sz="1750" dirty="0"/>
          </a:p>
        </p:txBody>
      </p:sp>
      <p:sp>
        <p:nvSpPr>
          <p:cNvPr id="6" name="Text 3"/>
          <p:cNvSpPr/>
          <p:nvPr/>
        </p:nvSpPr>
        <p:spPr>
          <a:xfrm>
            <a:off x="793790" y="378178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Let's work together towards more precise, responsible antibiotic use.</a:t>
            </a:r>
            <a:endParaRPr lang="en-US" sz="1750" dirty="0"/>
          </a:p>
        </p:txBody>
      </p:sp>
      <p:sp>
        <p:nvSpPr>
          <p:cNvPr id="7" name="Text 4"/>
          <p:cNvSpPr/>
          <p:nvPr/>
        </p:nvSpPr>
        <p:spPr>
          <a:xfrm>
            <a:off x="793790" y="46266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Engagement</a:t>
            </a:r>
            <a:endParaRPr lang="en-US" sz="2200" dirty="0"/>
          </a:p>
        </p:txBody>
      </p:sp>
      <p:sp>
        <p:nvSpPr>
          <p:cNvPr id="8" name="Text 5"/>
          <p:cNvSpPr/>
          <p:nvPr/>
        </p:nvSpPr>
        <p:spPr>
          <a:xfrm>
            <a:off x="793790" y="5207794"/>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Collaborate with clinical teams to improve antibiotic stewardship.</a:t>
            </a:r>
            <a:endParaRPr lang="en-US" sz="1750" dirty="0"/>
          </a:p>
        </p:txBody>
      </p:sp>
      <p:sp>
        <p:nvSpPr>
          <p:cNvPr id="9" name="Text 6"/>
          <p:cNvSpPr/>
          <p:nvPr/>
        </p:nvSpPr>
        <p:spPr>
          <a:xfrm>
            <a:off x="5332928" y="46266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Innovation</a:t>
            </a:r>
            <a:endParaRPr lang="en-US" sz="2200" dirty="0"/>
          </a:p>
        </p:txBody>
      </p:sp>
      <p:sp>
        <p:nvSpPr>
          <p:cNvPr id="10" name="Text 7"/>
          <p:cNvSpPr/>
          <p:nvPr/>
        </p:nvSpPr>
        <p:spPr>
          <a:xfrm>
            <a:off x="5332928" y="5207794"/>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Leverage data-driven models for personalized therapy decisions.</a:t>
            </a:r>
            <a:endParaRPr lang="en-US" sz="1750" dirty="0"/>
          </a:p>
        </p:txBody>
      </p:sp>
      <p:sp>
        <p:nvSpPr>
          <p:cNvPr id="11" name="Text 8"/>
          <p:cNvSpPr/>
          <p:nvPr/>
        </p:nvSpPr>
        <p:spPr>
          <a:xfrm>
            <a:off x="9872067" y="46266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Impact</a:t>
            </a:r>
            <a:endParaRPr lang="en-US" sz="2200" dirty="0"/>
          </a:p>
        </p:txBody>
      </p:sp>
      <p:sp>
        <p:nvSpPr>
          <p:cNvPr id="12" name="Text 9"/>
          <p:cNvSpPr/>
          <p:nvPr/>
        </p:nvSpPr>
        <p:spPr>
          <a:xfrm>
            <a:off x="9872067" y="5207794"/>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Enhance patient outcomes while minimizing resistance risks.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8070" y="922258"/>
            <a:ext cx="7647861" cy="1335881"/>
          </a:xfrm>
          <a:prstGeom prst="rect">
            <a:avLst/>
          </a:prstGeom>
          <a:noFill/>
          <a:ln/>
        </p:spPr>
        <p:txBody>
          <a:bodyPr wrap="square" lIns="0" tIns="0" rIns="0" bIns="0" rtlCol="0" anchor="t"/>
          <a:lstStyle/>
          <a:p>
            <a:pPr algn="l" indent="0" marL="0">
              <a:lnSpc>
                <a:spcPts val="5250"/>
              </a:lnSpc>
              <a:buNone/>
            </a:pPr>
            <a:r>
              <a:rPr lang="en-US" sz="4200" dirty="0">
                <a:solidFill>
                  <a:srgbClr val="3257B8"/>
                </a:solidFill>
                <a:latin typeface="Roboto Slab" pitchFamily="34" charset="0"/>
                <a:ea typeface="Roboto Slab" pitchFamily="34" charset="-122"/>
                <a:cs typeface="Roboto Slab" pitchFamily="34" charset="-120"/>
              </a:rPr>
              <a:t>Introduction to Antimicrobial Resistance and Optimization</a:t>
            </a:r>
            <a:endParaRPr lang="en-US" sz="4200" dirty="0"/>
          </a:p>
        </p:txBody>
      </p:sp>
      <p:sp>
        <p:nvSpPr>
          <p:cNvPr id="4" name="Shape 1"/>
          <p:cNvSpPr/>
          <p:nvPr/>
        </p:nvSpPr>
        <p:spPr>
          <a:xfrm>
            <a:off x="748070" y="2578775"/>
            <a:ext cx="3717131" cy="2941320"/>
          </a:xfrm>
          <a:prstGeom prst="roundRect">
            <a:avLst>
              <a:gd name="adj" fmla="val 1090"/>
            </a:avLst>
          </a:prstGeom>
          <a:solidFill>
            <a:srgbClr val="E9ECF2"/>
          </a:solidFill>
          <a:ln/>
        </p:spPr>
      </p:sp>
      <p:sp>
        <p:nvSpPr>
          <p:cNvPr id="5" name="Text 2"/>
          <p:cNvSpPr/>
          <p:nvPr/>
        </p:nvSpPr>
        <p:spPr>
          <a:xfrm>
            <a:off x="961787" y="2792492"/>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AMR Challenge</a:t>
            </a:r>
            <a:endParaRPr lang="en-US" sz="2100" dirty="0"/>
          </a:p>
        </p:txBody>
      </p:sp>
      <p:sp>
        <p:nvSpPr>
          <p:cNvPr id="6" name="Text 3"/>
          <p:cNvSpPr/>
          <p:nvPr/>
        </p:nvSpPr>
        <p:spPr>
          <a:xfrm>
            <a:off x="961787" y="3254693"/>
            <a:ext cx="3289697" cy="1709738"/>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Antimicrobial resistance is a growing public health concern, worsened by overuse of broad-spectrum antibiotics in empiric therapy.</a:t>
            </a:r>
            <a:endParaRPr lang="en-US" sz="1650" dirty="0"/>
          </a:p>
        </p:txBody>
      </p:sp>
      <p:sp>
        <p:nvSpPr>
          <p:cNvPr id="7" name="Shape 4"/>
          <p:cNvSpPr/>
          <p:nvPr/>
        </p:nvSpPr>
        <p:spPr>
          <a:xfrm>
            <a:off x="4678918" y="2578775"/>
            <a:ext cx="3717131" cy="2941320"/>
          </a:xfrm>
          <a:prstGeom prst="roundRect">
            <a:avLst>
              <a:gd name="adj" fmla="val 1090"/>
            </a:avLst>
          </a:prstGeom>
          <a:solidFill>
            <a:srgbClr val="E9ECF2"/>
          </a:solidFill>
          <a:ln/>
        </p:spPr>
      </p:sp>
      <p:sp>
        <p:nvSpPr>
          <p:cNvPr id="8" name="Text 5"/>
          <p:cNvSpPr/>
          <p:nvPr/>
        </p:nvSpPr>
        <p:spPr>
          <a:xfrm>
            <a:off x="4892635" y="2792492"/>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Optimization Goals</a:t>
            </a:r>
            <a:endParaRPr lang="en-US" sz="2100" dirty="0"/>
          </a:p>
        </p:txBody>
      </p:sp>
      <p:sp>
        <p:nvSpPr>
          <p:cNvPr id="9" name="Text 6"/>
          <p:cNvSpPr/>
          <p:nvPr/>
        </p:nvSpPr>
        <p:spPr>
          <a:xfrm>
            <a:off x="4892635" y="3254693"/>
            <a:ext cx="3289697" cy="2051685"/>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The framework maximizes treatment efficacy, minimizes broad-spectrum antibiotic use, and supports substitution with narrower agents under clinical constraints.</a:t>
            </a:r>
            <a:endParaRPr lang="en-US" sz="1650" dirty="0"/>
          </a:p>
        </p:txBody>
      </p:sp>
      <p:sp>
        <p:nvSpPr>
          <p:cNvPr id="10" name="Shape 7"/>
          <p:cNvSpPr/>
          <p:nvPr/>
        </p:nvSpPr>
        <p:spPr>
          <a:xfrm>
            <a:off x="748070" y="5733812"/>
            <a:ext cx="7647861" cy="1573530"/>
          </a:xfrm>
          <a:prstGeom prst="roundRect">
            <a:avLst>
              <a:gd name="adj" fmla="val 2038"/>
            </a:avLst>
          </a:prstGeom>
          <a:solidFill>
            <a:srgbClr val="E9ECF2"/>
          </a:solidFill>
          <a:ln/>
        </p:spPr>
      </p:sp>
      <p:sp>
        <p:nvSpPr>
          <p:cNvPr id="11" name="Text 8"/>
          <p:cNvSpPr/>
          <p:nvPr/>
        </p:nvSpPr>
        <p:spPr>
          <a:xfrm>
            <a:off x="961787" y="5947529"/>
            <a:ext cx="2686526" cy="333970"/>
          </a:xfrm>
          <a:prstGeom prst="rect">
            <a:avLst/>
          </a:prstGeom>
          <a:noFill/>
          <a:ln/>
        </p:spPr>
        <p:txBody>
          <a:bodyPr wrap="none" lIns="0" tIns="0" rIns="0" bIns="0" rtlCol="0" anchor="t"/>
          <a:lstStyle/>
          <a:p>
            <a:pPr algn="l"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Simulation Approach</a:t>
            </a:r>
            <a:endParaRPr lang="en-US" sz="2100" dirty="0"/>
          </a:p>
        </p:txBody>
      </p:sp>
      <p:sp>
        <p:nvSpPr>
          <p:cNvPr id="12" name="Text 9"/>
          <p:cNvSpPr/>
          <p:nvPr/>
        </p:nvSpPr>
        <p:spPr>
          <a:xfrm>
            <a:off x="961787" y="6409730"/>
            <a:ext cx="7220426" cy="683895"/>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1,000 synthetic infections were simulated to compare random, clinician-guided, and optimized antibiotic allocations.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34860"/>
            <a:ext cx="9221391"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Methodology and Data Description</a:t>
            </a:r>
            <a:endParaRPr lang="en-US" sz="4450" dirty="0"/>
          </a:p>
        </p:txBody>
      </p:sp>
      <p:sp>
        <p:nvSpPr>
          <p:cNvPr id="3" name="Text 1"/>
          <p:cNvSpPr/>
          <p:nvPr/>
        </p:nvSpPr>
        <p:spPr>
          <a:xfrm>
            <a:off x="793790" y="30106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Data Description</a:t>
            </a:r>
            <a:endParaRPr lang="en-US" sz="2200" dirty="0"/>
          </a:p>
        </p:txBody>
      </p:sp>
      <p:sp>
        <p:nvSpPr>
          <p:cNvPr id="4" name="Text 2"/>
          <p:cNvSpPr/>
          <p:nvPr/>
        </p:nvSpPr>
        <p:spPr>
          <a:xfrm>
            <a:off x="793790" y="359175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Simulated dataset of 1,000 infections with true susceptibility and clinician and random antibiotic assignments across four drugs.</a:t>
            </a:r>
            <a:endParaRPr lang="en-US" sz="1750" dirty="0"/>
          </a:p>
        </p:txBody>
      </p:sp>
      <p:sp>
        <p:nvSpPr>
          <p:cNvPr id="5" name="Text 3"/>
          <p:cNvSpPr/>
          <p:nvPr/>
        </p:nvSpPr>
        <p:spPr>
          <a:xfrm>
            <a:off x="793790" y="488453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Binary susceptibility indicators for Pip-Tazo, Cefepime, Ceftriaxone, Cefazolin</a:t>
            </a:r>
            <a:endParaRPr lang="en-US" sz="1750" dirty="0"/>
          </a:p>
        </p:txBody>
      </p:sp>
      <p:sp>
        <p:nvSpPr>
          <p:cNvPr id="6" name="Text 4"/>
          <p:cNvSpPr/>
          <p:nvPr/>
        </p:nvSpPr>
        <p:spPr>
          <a:xfrm>
            <a:off x="793790" y="568964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Personalized antibiogram prediction probabilities with AUROC of 0.65</a:t>
            </a:r>
            <a:endParaRPr lang="en-US" sz="1750" dirty="0"/>
          </a:p>
        </p:txBody>
      </p:sp>
      <p:sp>
        <p:nvSpPr>
          <p:cNvPr id="7" name="Text 5"/>
          <p:cNvSpPr/>
          <p:nvPr/>
        </p:nvSpPr>
        <p:spPr>
          <a:xfrm>
            <a:off x="7599521" y="3010614"/>
            <a:ext cx="3716893"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Linear Programming Model</a:t>
            </a:r>
            <a:endParaRPr lang="en-US" sz="2200" dirty="0"/>
          </a:p>
        </p:txBody>
      </p:sp>
      <p:sp>
        <p:nvSpPr>
          <p:cNvPr id="8" name="Text 6"/>
          <p:cNvSpPr/>
          <p:nvPr/>
        </p:nvSpPr>
        <p:spPr>
          <a:xfrm>
            <a:off x="7599521" y="359175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Decision matrix assigns one antibiotic per infection, maximizing predicted susceptibility while respecting usage budgets.</a:t>
            </a:r>
            <a:endParaRPr lang="en-US" sz="1750" dirty="0"/>
          </a:p>
        </p:txBody>
      </p:sp>
      <p:sp>
        <p:nvSpPr>
          <p:cNvPr id="9" name="Text 7"/>
          <p:cNvSpPr/>
          <p:nvPr/>
        </p:nvSpPr>
        <p:spPr>
          <a:xfrm>
            <a:off x="7599521" y="488453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Single antibiotic per infection constraint</a:t>
            </a:r>
            <a:endParaRPr lang="en-US" sz="1750" dirty="0"/>
          </a:p>
        </p:txBody>
      </p:sp>
      <p:sp>
        <p:nvSpPr>
          <p:cNvPr id="10" name="Text 8"/>
          <p:cNvSpPr/>
          <p:nvPr/>
        </p:nvSpPr>
        <p:spPr>
          <a:xfrm>
            <a:off x="7599521" y="532673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Antibiotic usage budgets based on clinician patterns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3651" y="497919"/>
            <a:ext cx="4776668" cy="565785"/>
          </a:xfrm>
          <a:prstGeom prst="rect">
            <a:avLst/>
          </a:prstGeom>
          <a:noFill/>
          <a:ln/>
        </p:spPr>
        <p:txBody>
          <a:bodyPr wrap="none" lIns="0" tIns="0" rIns="0" bIns="0" rtlCol="0" anchor="t"/>
          <a:lstStyle/>
          <a:p>
            <a:pPr algn="l" indent="0" marL="0">
              <a:lnSpc>
                <a:spcPts val="4450"/>
              </a:lnSpc>
              <a:buNone/>
            </a:pPr>
            <a:r>
              <a:rPr lang="en-US" sz="3550" dirty="0">
                <a:solidFill>
                  <a:srgbClr val="3257B8"/>
                </a:solidFill>
                <a:latin typeface="Roboto Slab" pitchFamily="34" charset="0"/>
                <a:ea typeface="Roboto Slab" pitchFamily="34" charset="-122"/>
                <a:cs typeface="Roboto Slab" pitchFamily="34" charset="-120"/>
              </a:rPr>
              <a:t>Sample Data Snapshot</a:t>
            </a:r>
            <a:endParaRPr lang="en-US" sz="3550" dirty="0"/>
          </a:p>
        </p:txBody>
      </p:sp>
      <p:sp>
        <p:nvSpPr>
          <p:cNvPr id="3" name="Shape 1"/>
          <p:cNvSpPr/>
          <p:nvPr/>
        </p:nvSpPr>
        <p:spPr>
          <a:xfrm>
            <a:off x="633651" y="1425773"/>
            <a:ext cx="13363099" cy="2160865"/>
          </a:xfrm>
          <a:prstGeom prst="roundRect">
            <a:avLst>
              <a:gd name="adj" fmla="val 1257"/>
            </a:avLst>
          </a:prstGeom>
          <a:noFill/>
          <a:ln w="7620">
            <a:solidFill>
              <a:srgbClr val="000000">
                <a:alpha val="8000"/>
              </a:srgbClr>
            </a:solidFill>
            <a:prstDash val="solid"/>
          </a:ln>
        </p:spPr>
      </p:sp>
      <p:sp>
        <p:nvSpPr>
          <p:cNvPr id="4" name="Shape 2"/>
          <p:cNvSpPr/>
          <p:nvPr/>
        </p:nvSpPr>
        <p:spPr>
          <a:xfrm>
            <a:off x="641271" y="1433393"/>
            <a:ext cx="13347859" cy="1101447"/>
          </a:xfrm>
          <a:prstGeom prst="rect">
            <a:avLst/>
          </a:prstGeom>
          <a:solidFill>
            <a:srgbClr val="FFFFFF">
              <a:alpha val="4000"/>
            </a:srgbClr>
          </a:solidFill>
          <a:ln/>
        </p:spPr>
      </p:sp>
      <p:sp>
        <p:nvSpPr>
          <p:cNvPr id="5" name="Text 3"/>
          <p:cNvSpPr/>
          <p:nvPr/>
        </p:nvSpPr>
        <p:spPr>
          <a:xfrm>
            <a:off x="823079" y="1549598"/>
            <a:ext cx="848797" cy="579358"/>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INFECTION_ID</a:t>
            </a:r>
            <a:endParaRPr lang="en-US" sz="1400" dirty="0"/>
          </a:p>
        </p:txBody>
      </p:sp>
      <p:sp>
        <p:nvSpPr>
          <p:cNvPr id="6" name="Text 4"/>
          <p:cNvSpPr/>
          <p:nvPr/>
        </p:nvSpPr>
        <p:spPr>
          <a:xfrm>
            <a:off x="2041446" y="1549598"/>
            <a:ext cx="843677" cy="579358"/>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Random_ABX_RX</a:t>
            </a:r>
            <a:endParaRPr lang="en-US" sz="1400" dirty="0"/>
          </a:p>
        </p:txBody>
      </p:sp>
      <p:sp>
        <p:nvSpPr>
          <p:cNvPr id="7" name="Text 5"/>
          <p:cNvSpPr/>
          <p:nvPr/>
        </p:nvSpPr>
        <p:spPr>
          <a:xfrm>
            <a:off x="3254693" y="1549598"/>
            <a:ext cx="843677" cy="289679"/>
          </a:xfrm>
          <a:prstGeom prst="rect">
            <a:avLst/>
          </a:prstGeom>
          <a:noFill/>
          <a:ln/>
        </p:spPr>
        <p:txBody>
          <a:bodyPr wrap="non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Pip_Tazo</a:t>
            </a:r>
            <a:endParaRPr lang="en-US" sz="1400" dirty="0"/>
          </a:p>
        </p:txBody>
      </p:sp>
      <p:sp>
        <p:nvSpPr>
          <p:cNvPr id="8" name="Text 6"/>
          <p:cNvSpPr/>
          <p:nvPr/>
        </p:nvSpPr>
        <p:spPr>
          <a:xfrm>
            <a:off x="4467939" y="1549598"/>
            <a:ext cx="843677" cy="289679"/>
          </a:xfrm>
          <a:prstGeom prst="rect">
            <a:avLst/>
          </a:prstGeom>
          <a:noFill/>
          <a:ln/>
        </p:spPr>
        <p:txBody>
          <a:bodyPr wrap="non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Cefepime</a:t>
            </a:r>
            <a:endParaRPr lang="en-US" sz="1400" dirty="0"/>
          </a:p>
        </p:txBody>
      </p:sp>
      <p:sp>
        <p:nvSpPr>
          <p:cNvPr id="9" name="Text 7"/>
          <p:cNvSpPr/>
          <p:nvPr/>
        </p:nvSpPr>
        <p:spPr>
          <a:xfrm>
            <a:off x="5681186" y="1549598"/>
            <a:ext cx="843677" cy="579358"/>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Ceftriaxone</a:t>
            </a:r>
            <a:endParaRPr lang="en-US" sz="1400" dirty="0"/>
          </a:p>
        </p:txBody>
      </p:sp>
      <p:sp>
        <p:nvSpPr>
          <p:cNvPr id="10" name="Text 8"/>
          <p:cNvSpPr/>
          <p:nvPr/>
        </p:nvSpPr>
        <p:spPr>
          <a:xfrm>
            <a:off x="6894433" y="1549598"/>
            <a:ext cx="843677" cy="289679"/>
          </a:xfrm>
          <a:prstGeom prst="rect">
            <a:avLst/>
          </a:prstGeom>
          <a:noFill/>
          <a:ln/>
        </p:spPr>
        <p:txBody>
          <a:bodyPr wrap="non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Cefazolin</a:t>
            </a:r>
            <a:endParaRPr lang="en-US" sz="1400" dirty="0"/>
          </a:p>
        </p:txBody>
      </p:sp>
      <p:sp>
        <p:nvSpPr>
          <p:cNvPr id="11" name="Text 9"/>
          <p:cNvSpPr/>
          <p:nvPr/>
        </p:nvSpPr>
        <p:spPr>
          <a:xfrm>
            <a:off x="8107680" y="1549598"/>
            <a:ext cx="843677" cy="869037"/>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Pip_Tazo_predictions</a:t>
            </a:r>
            <a:endParaRPr lang="en-US" sz="1400" dirty="0"/>
          </a:p>
        </p:txBody>
      </p:sp>
      <p:sp>
        <p:nvSpPr>
          <p:cNvPr id="12" name="Text 10"/>
          <p:cNvSpPr/>
          <p:nvPr/>
        </p:nvSpPr>
        <p:spPr>
          <a:xfrm>
            <a:off x="9320927" y="1549598"/>
            <a:ext cx="843677" cy="869037"/>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Cefepime_predictions</a:t>
            </a:r>
            <a:endParaRPr lang="en-US" sz="1400" dirty="0"/>
          </a:p>
        </p:txBody>
      </p:sp>
      <p:sp>
        <p:nvSpPr>
          <p:cNvPr id="13" name="Text 11"/>
          <p:cNvSpPr/>
          <p:nvPr/>
        </p:nvSpPr>
        <p:spPr>
          <a:xfrm>
            <a:off x="10534174" y="1549598"/>
            <a:ext cx="843677" cy="869037"/>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Ceftriaxone_predictions</a:t>
            </a:r>
            <a:endParaRPr lang="en-US" sz="1400" dirty="0"/>
          </a:p>
        </p:txBody>
      </p:sp>
      <p:sp>
        <p:nvSpPr>
          <p:cNvPr id="14" name="Text 12"/>
          <p:cNvSpPr/>
          <p:nvPr/>
        </p:nvSpPr>
        <p:spPr>
          <a:xfrm>
            <a:off x="11747421" y="1549598"/>
            <a:ext cx="843677" cy="869037"/>
          </a:xfrm>
          <a:prstGeom prst="rect">
            <a:avLst/>
          </a:prstGeom>
          <a:noFill/>
          <a:ln/>
        </p:spPr>
        <p:txBody>
          <a:bodyPr wrap="squar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Cefazolin_predictions</a:t>
            </a:r>
            <a:endParaRPr lang="en-US" sz="1400" dirty="0"/>
          </a:p>
        </p:txBody>
      </p:sp>
      <p:sp>
        <p:nvSpPr>
          <p:cNvPr id="15" name="Text 13"/>
          <p:cNvSpPr/>
          <p:nvPr/>
        </p:nvSpPr>
        <p:spPr>
          <a:xfrm>
            <a:off x="12960668" y="1549598"/>
            <a:ext cx="847487" cy="289679"/>
          </a:xfrm>
          <a:prstGeom prst="rect">
            <a:avLst/>
          </a:prstGeom>
          <a:noFill/>
          <a:ln/>
        </p:spPr>
        <p:txBody>
          <a:bodyPr wrap="none" lIns="0" tIns="0" rIns="0" bIns="0" rtlCol="0" anchor="t"/>
          <a:lstStyle/>
          <a:p>
            <a:pPr algn="l" indent="0" marL="0">
              <a:lnSpc>
                <a:spcPts val="2250"/>
              </a:lnSpc>
              <a:buNone/>
            </a:pPr>
            <a:r>
              <a:rPr lang="en-US" sz="1400" b="1" dirty="0">
                <a:solidFill>
                  <a:srgbClr val="15213F"/>
                </a:solidFill>
                <a:latin typeface="Roboto" pitchFamily="34" charset="0"/>
                <a:ea typeface="Roboto" pitchFamily="34" charset="-122"/>
                <a:cs typeface="Roboto" pitchFamily="34" charset="-120"/>
              </a:rPr>
              <a:t>ABX_RX</a:t>
            </a:r>
            <a:endParaRPr lang="en-US" sz="1400" dirty="0"/>
          </a:p>
        </p:txBody>
      </p:sp>
      <p:sp>
        <p:nvSpPr>
          <p:cNvPr id="16" name="Shape 14"/>
          <p:cNvSpPr/>
          <p:nvPr/>
        </p:nvSpPr>
        <p:spPr>
          <a:xfrm>
            <a:off x="641271" y="2534841"/>
            <a:ext cx="13347859" cy="522089"/>
          </a:xfrm>
          <a:prstGeom prst="rect">
            <a:avLst/>
          </a:prstGeom>
          <a:solidFill>
            <a:srgbClr val="000000">
              <a:alpha val="4000"/>
            </a:srgbClr>
          </a:solidFill>
          <a:ln/>
        </p:spPr>
      </p:sp>
      <p:sp>
        <p:nvSpPr>
          <p:cNvPr id="17" name="Text 15"/>
          <p:cNvSpPr/>
          <p:nvPr/>
        </p:nvSpPr>
        <p:spPr>
          <a:xfrm>
            <a:off x="823079" y="2651046"/>
            <a:ext cx="84879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a:t>
            </a:r>
            <a:endParaRPr lang="en-US" sz="1400" dirty="0"/>
          </a:p>
        </p:txBody>
      </p:sp>
      <p:sp>
        <p:nvSpPr>
          <p:cNvPr id="18" name="Text 16"/>
          <p:cNvSpPr/>
          <p:nvPr/>
        </p:nvSpPr>
        <p:spPr>
          <a:xfrm>
            <a:off x="2041446"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Pip_Tazo</a:t>
            </a:r>
            <a:endParaRPr lang="en-US" sz="1400" dirty="0"/>
          </a:p>
        </p:txBody>
      </p:sp>
      <p:sp>
        <p:nvSpPr>
          <p:cNvPr id="19" name="Text 17"/>
          <p:cNvSpPr/>
          <p:nvPr/>
        </p:nvSpPr>
        <p:spPr>
          <a:xfrm>
            <a:off x="3254693"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20" name="Text 18"/>
          <p:cNvSpPr/>
          <p:nvPr/>
        </p:nvSpPr>
        <p:spPr>
          <a:xfrm>
            <a:off x="4467939"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21" name="Text 19"/>
          <p:cNvSpPr/>
          <p:nvPr/>
        </p:nvSpPr>
        <p:spPr>
          <a:xfrm>
            <a:off x="5681186"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22" name="Text 20"/>
          <p:cNvSpPr/>
          <p:nvPr/>
        </p:nvSpPr>
        <p:spPr>
          <a:xfrm>
            <a:off x="6894433"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23" name="Text 21"/>
          <p:cNvSpPr/>
          <p:nvPr/>
        </p:nvSpPr>
        <p:spPr>
          <a:xfrm>
            <a:off x="8107680"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0.571996</a:t>
            </a:r>
            <a:endParaRPr lang="en-US" sz="1400" dirty="0"/>
          </a:p>
        </p:txBody>
      </p:sp>
      <p:sp>
        <p:nvSpPr>
          <p:cNvPr id="24" name="Text 22"/>
          <p:cNvSpPr/>
          <p:nvPr/>
        </p:nvSpPr>
        <p:spPr>
          <a:xfrm>
            <a:off x="9320927"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0.706604</a:t>
            </a:r>
            <a:endParaRPr lang="en-US" sz="1400" dirty="0"/>
          </a:p>
        </p:txBody>
      </p:sp>
      <p:sp>
        <p:nvSpPr>
          <p:cNvPr id="25" name="Text 23"/>
          <p:cNvSpPr/>
          <p:nvPr/>
        </p:nvSpPr>
        <p:spPr>
          <a:xfrm>
            <a:off x="10534174"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0.648257</a:t>
            </a:r>
            <a:endParaRPr lang="en-US" sz="1400" dirty="0"/>
          </a:p>
        </p:txBody>
      </p:sp>
      <p:sp>
        <p:nvSpPr>
          <p:cNvPr id="26" name="Text 24"/>
          <p:cNvSpPr/>
          <p:nvPr/>
        </p:nvSpPr>
        <p:spPr>
          <a:xfrm>
            <a:off x="11747421" y="2651046"/>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0.533554</a:t>
            </a:r>
            <a:endParaRPr lang="en-US" sz="1400" dirty="0"/>
          </a:p>
        </p:txBody>
      </p:sp>
      <p:sp>
        <p:nvSpPr>
          <p:cNvPr id="27" name="Text 25"/>
          <p:cNvSpPr/>
          <p:nvPr/>
        </p:nvSpPr>
        <p:spPr>
          <a:xfrm>
            <a:off x="12960668" y="2651046"/>
            <a:ext cx="84748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Pip_Tazo</a:t>
            </a:r>
            <a:endParaRPr lang="en-US" sz="1400" dirty="0"/>
          </a:p>
        </p:txBody>
      </p:sp>
      <p:sp>
        <p:nvSpPr>
          <p:cNvPr id="28" name="Shape 26"/>
          <p:cNvSpPr/>
          <p:nvPr/>
        </p:nvSpPr>
        <p:spPr>
          <a:xfrm>
            <a:off x="641271" y="3056930"/>
            <a:ext cx="13347859" cy="522089"/>
          </a:xfrm>
          <a:prstGeom prst="rect">
            <a:avLst/>
          </a:prstGeom>
          <a:solidFill>
            <a:srgbClr val="FFFFFF">
              <a:alpha val="4000"/>
            </a:srgbClr>
          </a:solidFill>
          <a:ln/>
        </p:spPr>
      </p:sp>
      <p:sp>
        <p:nvSpPr>
          <p:cNvPr id="29" name="Text 27"/>
          <p:cNvSpPr/>
          <p:nvPr/>
        </p:nvSpPr>
        <p:spPr>
          <a:xfrm>
            <a:off x="823079" y="3173135"/>
            <a:ext cx="84879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2</a:t>
            </a:r>
            <a:endParaRPr lang="en-US" sz="1400" dirty="0"/>
          </a:p>
        </p:txBody>
      </p:sp>
      <p:sp>
        <p:nvSpPr>
          <p:cNvPr id="30" name="Text 28"/>
          <p:cNvSpPr/>
          <p:nvPr/>
        </p:nvSpPr>
        <p:spPr>
          <a:xfrm>
            <a:off x="2041446"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Pip_Tazo</a:t>
            </a:r>
            <a:endParaRPr lang="en-US" sz="1400" dirty="0"/>
          </a:p>
        </p:txBody>
      </p:sp>
      <p:sp>
        <p:nvSpPr>
          <p:cNvPr id="31" name="Text 29"/>
          <p:cNvSpPr/>
          <p:nvPr/>
        </p:nvSpPr>
        <p:spPr>
          <a:xfrm>
            <a:off x="3254693"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32" name="Text 30"/>
          <p:cNvSpPr/>
          <p:nvPr/>
        </p:nvSpPr>
        <p:spPr>
          <a:xfrm>
            <a:off x="4467939"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33" name="Text 31"/>
          <p:cNvSpPr/>
          <p:nvPr/>
        </p:nvSpPr>
        <p:spPr>
          <a:xfrm>
            <a:off x="5681186"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a:t>
            </a:r>
            <a:endParaRPr lang="en-US" sz="1400" dirty="0"/>
          </a:p>
        </p:txBody>
      </p:sp>
      <p:sp>
        <p:nvSpPr>
          <p:cNvPr id="34" name="Text 32"/>
          <p:cNvSpPr/>
          <p:nvPr/>
        </p:nvSpPr>
        <p:spPr>
          <a:xfrm>
            <a:off x="6894433"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1</a:t>
            </a:r>
            <a:endParaRPr lang="en-US" sz="1400" dirty="0"/>
          </a:p>
        </p:txBody>
      </p:sp>
      <p:sp>
        <p:nvSpPr>
          <p:cNvPr id="35" name="Text 33"/>
          <p:cNvSpPr/>
          <p:nvPr/>
        </p:nvSpPr>
        <p:spPr>
          <a:xfrm>
            <a:off x="8107680"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0.760161</a:t>
            </a:r>
            <a:endParaRPr lang="en-US" sz="1400" dirty="0"/>
          </a:p>
        </p:txBody>
      </p:sp>
      <p:sp>
        <p:nvSpPr>
          <p:cNvPr id="36" name="Text 34"/>
          <p:cNvSpPr/>
          <p:nvPr/>
        </p:nvSpPr>
        <p:spPr>
          <a:xfrm>
            <a:off x="9320927"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0.854547</a:t>
            </a:r>
            <a:endParaRPr lang="en-US" sz="1400" dirty="0"/>
          </a:p>
        </p:txBody>
      </p:sp>
      <p:sp>
        <p:nvSpPr>
          <p:cNvPr id="37" name="Text 35"/>
          <p:cNvSpPr/>
          <p:nvPr/>
        </p:nvSpPr>
        <p:spPr>
          <a:xfrm>
            <a:off x="10534174"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0.172386</a:t>
            </a:r>
            <a:endParaRPr lang="en-US" sz="1400" dirty="0"/>
          </a:p>
        </p:txBody>
      </p:sp>
      <p:sp>
        <p:nvSpPr>
          <p:cNvPr id="38" name="Text 36"/>
          <p:cNvSpPr/>
          <p:nvPr/>
        </p:nvSpPr>
        <p:spPr>
          <a:xfrm>
            <a:off x="11747421" y="3173135"/>
            <a:ext cx="84367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0.831246</a:t>
            </a:r>
            <a:endParaRPr lang="en-US" sz="1400" dirty="0"/>
          </a:p>
        </p:txBody>
      </p:sp>
      <p:sp>
        <p:nvSpPr>
          <p:cNvPr id="39" name="Text 37"/>
          <p:cNvSpPr/>
          <p:nvPr/>
        </p:nvSpPr>
        <p:spPr>
          <a:xfrm>
            <a:off x="12960668" y="3173135"/>
            <a:ext cx="847487" cy="289679"/>
          </a:xfrm>
          <a:prstGeom prst="rect">
            <a:avLst/>
          </a:prstGeom>
          <a:noFill/>
          <a:ln/>
        </p:spPr>
        <p:txBody>
          <a:bodyPr wrap="none" lIns="0" tIns="0" rIns="0" bIns="0" rtlCol="0" anchor="t"/>
          <a:lstStyle/>
          <a:p>
            <a:pPr algn="l" indent="0" marL="0">
              <a:lnSpc>
                <a:spcPts val="2250"/>
              </a:lnSpc>
              <a:buNone/>
            </a:pPr>
            <a:r>
              <a:rPr lang="en-US" sz="1400" dirty="0">
                <a:solidFill>
                  <a:srgbClr val="15213F"/>
                </a:solidFill>
                <a:latin typeface="Roboto" pitchFamily="34" charset="0"/>
                <a:ea typeface="Roboto" pitchFamily="34" charset="-122"/>
                <a:cs typeface="Roboto" pitchFamily="34" charset="-120"/>
              </a:rPr>
              <a:t>Cefepime</a:t>
            </a:r>
            <a:endParaRPr lang="en-US" sz="1400" dirty="0"/>
          </a:p>
        </p:txBody>
      </p:sp>
      <p:pic>
        <p:nvPicPr>
          <p:cNvPr id="40" name="Image 0" descr="preencoded.png">    </p:cNvPr>
          <p:cNvPicPr>
            <a:picLocks noChangeAspect="1"/>
          </p:cNvPicPr>
          <p:nvPr/>
        </p:nvPicPr>
        <p:blipFill>
          <a:blip r:embed="rId1"/>
          <a:stretch>
            <a:fillRect/>
          </a:stretch>
        </p:blipFill>
        <p:spPr>
          <a:xfrm>
            <a:off x="3598307" y="3790236"/>
            <a:ext cx="7433786" cy="39431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075" y="623173"/>
            <a:ext cx="10574298" cy="708065"/>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Methodology: Linear Programming (LP)</a:t>
            </a:r>
            <a:endParaRPr lang="en-US" sz="4450" dirty="0"/>
          </a:p>
        </p:txBody>
      </p:sp>
      <p:sp>
        <p:nvSpPr>
          <p:cNvPr id="3" name="Text 1"/>
          <p:cNvSpPr/>
          <p:nvPr/>
        </p:nvSpPr>
        <p:spPr>
          <a:xfrm>
            <a:off x="793075" y="1897737"/>
            <a:ext cx="2832616" cy="353973"/>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Goal</a:t>
            </a:r>
            <a:endParaRPr lang="en-US" sz="2200" dirty="0"/>
          </a:p>
        </p:txBody>
      </p:sp>
      <p:sp>
        <p:nvSpPr>
          <p:cNvPr id="4" name="Text 2"/>
          <p:cNvSpPr/>
          <p:nvPr/>
        </p:nvSpPr>
        <p:spPr>
          <a:xfrm>
            <a:off x="793075" y="2478286"/>
            <a:ext cx="6245662" cy="362426"/>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Maximize total coverage across all infections and antibiotics.</a:t>
            </a:r>
            <a:endParaRPr lang="en-US" sz="1750" dirty="0"/>
          </a:p>
        </p:txBody>
      </p:sp>
      <p:sp>
        <p:nvSpPr>
          <p:cNvPr id="5" name="Text 3"/>
          <p:cNvSpPr/>
          <p:nvPr/>
        </p:nvSpPr>
        <p:spPr>
          <a:xfrm>
            <a:off x="793075" y="3044666"/>
            <a:ext cx="6245662" cy="362426"/>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Objective Function:</a:t>
            </a:r>
            <a:endParaRPr lang="en-US" sz="1750" dirty="0"/>
          </a:p>
        </p:txBody>
      </p:sp>
      <p:pic>
        <p:nvPicPr>
          <p:cNvPr id="6" name="Image 0" descr="preencoded.png">    </p:cNvPr>
          <p:cNvPicPr>
            <a:picLocks noChangeAspect="1"/>
          </p:cNvPicPr>
          <p:nvPr/>
        </p:nvPicPr>
        <p:blipFill>
          <a:blip r:embed="rId1"/>
          <a:stretch>
            <a:fillRect/>
          </a:stretch>
        </p:blipFill>
        <p:spPr>
          <a:xfrm>
            <a:off x="793075" y="3662005"/>
            <a:ext cx="6245662" cy="1883212"/>
          </a:xfrm>
          <a:prstGeom prst="rect">
            <a:avLst/>
          </a:prstGeom>
        </p:spPr>
      </p:pic>
      <p:sp>
        <p:nvSpPr>
          <p:cNvPr id="7" name="Text 4"/>
          <p:cNvSpPr/>
          <p:nvPr/>
        </p:nvSpPr>
        <p:spPr>
          <a:xfrm>
            <a:off x="7599283" y="1897737"/>
            <a:ext cx="2832616" cy="353973"/>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Constraints</a:t>
            </a:r>
            <a:endParaRPr lang="en-US" sz="2200" dirty="0"/>
          </a:p>
        </p:txBody>
      </p:sp>
      <p:sp>
        <p:nvSpPr>
          <p:cNvPr id="8" name="Text 5"/>
          <p:cNvSpPr/>
          <p:nvPr/>
        </p:nvSpPr>
        <p:spPr>
          <a:xfrm>
            <a:off x="7599283" y="2478286"/>
            <a:ext cx="6245662" cy="362426"/>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Each infection must receive 1 antibiotic:</a:t>
            </a:r>
            <a:endParaRPr lang="en-US" sz="1750" dirty="0"/>
          </a:p>
        </p:txBody>
      </p:sp>
      <p:pic>
        <p:nvPicPr>
          <p:cNvPr id="9" name="Image 1" descr="preencoded.png">    </p:cNvPr>
          <p:cNvPicPr>
            <a:picLocks noChangeAspect="1"/>
          </p:cNvPicPr>
          <p:nvPr/>
        </p:nvPicPr>
        <p:blipFill>
          <a:blip r:embed="rId2"/>
          <a:stretch>
            <a:fillRect/>
          </a:stretch>
        </p:blipFill>
        <p:spPr>
          <a:xfrm>
            <a:off x="7599283" y="3095625"/>
            <a:ext cx="6245662" cy="1681163"/>
          </a:xfrm>
          <a:prstGeom prst="rect">
            <a:avLst/>
          </a:prstGeom>
        </p:spPr>
      </p:pic>
      <p:sp>
        <p:nvSpPr>
          <p:cNvPr id="10" name="Text 6"/>
          <p:cNvSpPr/>
          <p:nvPr/>
        </p:nvSpPr>
        <p:spPr>
          <a:xfrm>
            <a:off x="7599283" y="5031700"/>
            <a:ext cx="6245662" cy="362426"/>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Antibiotic usage matches real-world totals:</a:t>
            </a:r>
            <a:endParaRPr lang="en-US" sz="1750" dirty="0"/>
          </a:p>
        </p:txBody>
      </p:sp>
      <p:pic>
        <p:nvPicPr>
          <p:cNvPr id="11" name="Image 2" descr="preencoded.png">    </p:cNvPr>
          <p:cNvPicPr>
            <a:picLocks noChangeAspect="1"/>
          </p:cNvPicPr>
          <p:nvPr/>
        </p:nvPicPr>
        <p:blipFill>
          <a:blip r:embed="rId3"/>
          <a:stretch>
            <a:fillRect/>
          </a:stretch>
        </p:blipFill>
        <p:spPr>
          <a:xfrm>
            <a:off x="7599283" y="5649039"/>
            <a:ext cx="6245662" cy="17062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7062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Optimization Workflow and Evaluation Metrics</a:t>
            </a:r>
            <a:endParaRPr lang="en-US" sz="4450" dirty="0"/>
          </a:p>
        </p:txBody>
      </p:sp>
      <p:sp>
        <p:nvSpPr>
          <p:cNvPr id="4" name="Shape 1"/>
          <p:cNvSpPr/>
          <p:nvPr/>
        </p:nvSpPr>
        <p:spPr>
          <a:xfrm>
            <a:off x="793790" y="2928342"/>
            <a:ext cx="510302" cy="510302"/>
          </a:xfrm>
          <a:prstGeom prst="roundRect">
            <a:avLst>
              <a:gd name="adj" fmla="val 6667"/>
            </a:avLst>
          </a:prstGeom>
          <a:solidFill>
            <a:srgbClr val="E9ECF2"/>
          </a:solidFill>
          <a:ln/>
        </p:spPr>
      </p:sp>
      <p:sp>
        <p:nvSpPr>
          <p:cNvPr id="5" name="Text 2"/>
          <p:cNvSpPr/>
          <p:nvPr/>
        </p:nvSpPr>
        <p:spPr>
          <a:xfrm>
            <a:off x="878860" y="297084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30062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Baseline Solve</a:t>
            </a:r>
            <a:endParaRPr lang="en-US" sz="2200" dirty="0"/>
          </a:p>
        </p:txBody>
      </p:sp>
      <p:sp>
        <p:nvSpPr>
          <p:cNvPr id="7" name="Text 4"/>
          <p:cNvSpPr/>
          <p:nvPr/>
        </p:nvSpPr>
        <p:spPr>
          <a:xfrm>
            <a:off x="1530906" y="3496627"/>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Optimize coverage using clinician-derived antibiotic budgets.</a:t>
            </a:r>
            <a:endParaRPr lang="en-US" sz="1750" dirty="0"/>
          </a:p>
        </p:txBody>
      </p:sp>
      <p:sp>
        <p:nvSpPr>
          <p:cNvPr id="8" name="Shape 5"/>
          <p:cNvSpPr/>
          <p:nvPr/>
        </p:nvSpPr>
        <p:spPr>
          <a:xfrm>
            <a:off x="4713803" y="2928342"/>
            <a:ext cx="510302" cy="510302"/>
          </a:xfrm>
          <a:prstGeom prst="roundRect">
            <a:avLst>
              <a:gd name="adj" fmla="val 6667"/>
            </a:avLst>
          </a:prstGeom>
          <a:solidFill>
            <a:srgbClr val="E9ECF2"/>
          </a:solidFill>
          <a:ln/>
        </p:spPr>
      </p:sp>
      <p:sp>
        <p:nvSpPr>
          <p:cNvPr id="9" name="Text 6"/>
          <p:cNvSpPr/>
          <p:nvPr/>
        </p:nvSpPr>
        <p:spPr>
          <a:xfrm>
            <a:off x="4798874" y="297084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5450919" y="30062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Budget Sweep</a:t>
            </a:r>
            <a:endParaRPr lang="en-US" sz="2200" dirty="0"/>
          </a:p>
        </p:txBody>
      </p:sp>
      <p:sp>
        <p:nvSpPr>
          <p:cNvPr id="11" name="Text 8"/>
          <p:cNvSpPr/>
          <p:nvPr/>
        </p:nvSpPr>
        <p:spPr>
          <a:xfrm>
            <a:off x="5450919" y="3496627"/>
            <a:ext cx="2899410" cy="1814513"/>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Incrementally substitute Piperacillin–Tazobactam with narrower-spectrum antibiotics and track coverage.</a:t>
            </a:r>
            <a:endParaRPr lang="en-US" sz="1750" dirty="0"/>
          </a:p>
        </p:txBody>
      </p:sp>
      <p:sp>
        <p:nvSpPr>
          <p:cNvPr id="12" name="Shape 9"/>
          <p:cNvSpPr/>
          <p:nvPr/>
        </p:nvSpPr>
        <p:spPr>
          <a:xfrm>
            <a:off x="793790" y="5764768"/>
            <a:ext cx="510302" cy="510302"/>
          </a:xfrm>
          <a:prstGeom prst="roundRect">
            <a:avLst>
              <a:gd name="adj" fmla="val 6667"/>
            </a:avLst>
          </a:prstGeom>
          <a:solidFill>
            <a:srgbClr val="E9ECF2"/>
          </a:solidFill>
          <a:ln/>
        </p:spPr>
      </p:sp>
      <p:sp>
        <p:nvSpPr>
          <p:cNvPr id="13" name="Text 10"/>
          <p:cNvSpPr/>
          <p:nvPr/>
        </p:nvSpPr>
        <p:spPr>
          <a:xfrm>
            <a:off x="878860" y="580727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1530906" y="58426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Evaluation Metrics</a:t>
            </a:r>
            <a:endParaRPr lang="en-US" sz="2200" dirty="0"/>
          </a:p>
        </p:txBody>
      </p:sp>
      <p:sp>
        <p:nvSpPr>
          <p:cNvPr id="15" name="Text 12"/>
          <p:cNvSpPr/>
          <p:nvPr/>
        </p:nvSpPr>
        <p:spPr>
          <a:xfrm>
            <a:off x="1530906" y="6333053"/>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Coverage rate, AUROC for model discrimination, and average precision for probability reliability.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5685" y="562332"/>
            <a:ext cx="11593949" cy="639008"/>
          </a:xfrm>
          <a:prstGeom prst="rect">
            <a:avLst/>
          </a:prstGeom>
          <a:noFill/>
          <a:ln/>
        </p:spPr>
        <p:txBody>
          <a:bodyPr wrap="none" lIns="0" tIns="0" rIns="0" bIns="0" rtlCol="0" anchor="t"/>
          <a:lstStyle/>
          <a:p>
            <a:pPr algn="l" indent="0" marL="0">
              <a:lnSpc>
                <a:spcPts val="5000"/>
              </a:lnSpc>
              <a:buNone/>
            </a:pPr>
            <a:r>
              <a:rPr lang="en-US" sz="4000" dirty="0">
                <a:solidFill>
                  <a:srgbClr val="3257B8"/>
                </a:solidFill>
                <a:latin typeface="Roboto Slab" pitchFamily="34" charset="0"/>
                <a:ea typeface="Roboto Slab" pitchFamily="34" charset="-122"/>
                <a:cs typeface="Roboto Slab" pitchFamily="34" charset="-120"/>
              </a:rPr>
              <a:t>Results: Model Performance and Coverage Rates</a:t>
            </a:r>
            <a:endParaRPr lang="en-US" sz="4000" dirty="0"/>
          </a:p>
        </p:txBody>
      </p:sp>
      <p:pic>
        <p:nvPicPr>
          <p:cNvPr id="3" name="Image 0" descr="preencoded.png">    </p:cNvPr>
          <p:cNvPicPr>
            <a:picLocks noChangeAspect="1"/>
          </p:cNvPicPr>
          <p:nvPr/>
        </p:nvPicPr>
        <p:blipFill>
          <a:blip r:embed="rId1"/>
          <a:stretch>
            <a:fillRect/>
          </a:stretch>
        </p:blipFill>
        <p:spPr>
          <a:xfrm>
            <a:off x="715685" y="1610201"/>
            <a:ext cx="9128760" cy="4328160"/>
          </a:xfrm>
          <a:prstGeom prst="rect">
            <a:avLst/>
          </a:prstGeom>
        </p:spPr>
      </p:pic>
      <p:sp>
        <p:nvSpPr>
          <p:cNvPr id="4" name="Text 1"/>
          <p:cNvSpPr/>
          <p:nvPr/>
        </p:nvSpPr>
        <p:spPr>
          <a:xfrm>
            <a:off x="715685" y="6372820"/>
            <a:ext cx="2556034" cy="319445"/>
          </a:xfrm>
          <a:prstGeom prst="rect">
            <a:avLst/>
          </a:prstGeom>
          <a:noFill/>
          <a:ln/>
        </p:spPr>
        <p:txBody>
          <a:bodyPr wrap="none" lIns="0" tIns="0" rIns="0" bIns="0" rtlCol="0" anchor="t"/>
          <a:lstStyle/>
          <a:p>
            <a:pPr algn="l" indent="0" marL="0">
              <a:lnSpc>
                <a:spcPts val="2500"/>
              </a:lnSpc>
              <a:buNone/>
            </a:pPr>
            <a:r>
              <a:rPr lang="en-US" sz="2000" dirty="0">
                <a:solidFill>
                  <a:srgbClr val="3257B8"/>
                </a:solidFill>
                <a:latin typeface="Roboto Slab" pitchFamily="34" charset="0"/>
                <a:ea typeface="Roboto Slab" pitchFamily="34" charset="-122"/>
                <a:cs typeface="Roboto Slab" pitchFamily="34" charset="-120"/>
              </a:rPr>
              <a:t>Model Performance</a:t>
            </a:r>
            <a:endParaRPr lang="en-US" sz="2000" dirty="0"/>
          </a:p>
        </p:txBody>
      </p:sp>
      <p:sp>
        <p:nvSpPr>
          <p:cNvPr id="5" name="Text 2"/>
          <p:cNvSpPr/>
          <p:nvPr/>
        </p:nvSpPr>
        <p:spPr>
          <a:xfrm>
            <a:off x="715685" y="6896695"/>
            <a:ext cx="6350079" cy="327065"/>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15213F"/>
                </a:solidFill>
                <a:latin typeface="Roboto" pitchFamily="34" charset="0"/>
                <a:ea typeface="Roboto" pitchFamily="34" charset="-122"/>
                <a:cs typeface="Roboto" pitchFamily="34" charset="-120"/>
              </a:rPr>
              <a:t>AUROC ~0.65 across all four antibiotics</a:t>
            </a:r>
            <a:endParaRPr lang="en-US" sz="1600" dirty="0"/>
          </a:p>
        </p:txBody>
      </p:sp>
      <p:sp>
        <p:nvSpPr>
          <p:cNvPr id="6" name="Text 3"/>
          <p:cNvSpPr/>
          <p:nvPr/>
        </p:nvSpPr>
        <p:spPr>
          <a:xfrm>
            <a:off x="715685" y="7295317"/>
            <a:ext cx="6350079" cy="327065"/>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15213F"/>
                </a:solidFill>
                <a:latin typeface="Roboto" pitchFamily="34" charset="0"/>
                <a:ea typeface="Roboto" pitchFamily="34" charset="-122"/>
                <a:cs typeface="Roboto" pitchFamily="34" charset="-120"/>
              </a:rPr>
              <a:t>High average precision indicating reliable predictions</a:t>
            </a:r>
            <a:endParaRPr lang="en-US" sz="1600" dirty="0"/>
          </a:p>
        </p:txBody>
      </p:sp>
      <p:sp>
        <p:nvSpPr>
          <p:cNvPr id="7" name="Text 4"/>
          <p:cNvSpPr/>
          <p:nvPr/>
        </p:nvSpPr>
        <p:spPr>
          <a:xfrm>
            <a:off x="7572256" y="6372820"/>
            <a:ext cx="2556034" cy="319445"/>
          </a:xfrm>
          <a:prstGeom prst="rect">
            <a:avLst/>
          </a:prstGeom>
          <a:noFill/>
          <a:ln/>
        </p:spPr>
        <p:txBody>
          <a:bodyPr wrap="none" lIns="0" tIns="0" rIns="0" bIns="0" rtlCol="0" anchor="t"/>
          <a:lstStyle/>
          <a:p>
            <a:pPr algn="l" indent="0" marL="0">
              <a:lnSpc>
                <a:spcPts val="2500"/>
              </a:lnSpc>
              <a:buNone/>
            </a:pPr>
            <a:r>
              <a:rPr lang="en-US" sz="2000" dirty="0">
                <a:solidFill>
                  <a:srgbClr val="3257B8"/>
                </a:solidFill>
                <a:latin typeface="Roboto Slab" pitchFamily="34" charset="0"/>
                <a:ea typeface="Roboto Slab" pitchFamily="34" charset="-122"/>
                <a:cs typeface="Roboto Slab" pitchFamily="34" charset="-120"/>
              </a:rPr>
              <a:t>Coverage Rates</a:t>
            </a:r>
            <a:endParaRPr lang="en-US" sz="2000" dirty="0"/>
          </a:p>
        </p:txBody>
      </p:sp>
      <p:sp>
        <p:nvSpPr>
          <p:cNvPr id="8" name="Text 5"/>
          <p:cNvSpPr/>
          <p:nvPr/>
        </p:nvSpPr>
        <p:spPr>
          <a:xfrm>
            <a:off x="7572256" y="6896695"/>
            <a:ext cx="6350079" cy="327065"/>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15213F"/>
                </a:solidFill>
                <a:latin typeface="Roboto" pitchFamily="34" charset="0"/>
                <a:ea typeface="Roboto" pitchFamily="34" charset="-122"/>
                <a:cs typeface="Roboto" pitchFamily="34" charset="-120"/>
              </a:rPr>
              <a:t>Random allocation: 89.3%</a:t>
            </a:r>
            <a:endParaRPr lang="en-US" sz="1600" dirty="0"/>
          </a:p>
        </p:txBody>
      </p:sp>
      <p:sp>
        <p:nvSpPr>
          <p:cNvPr id="9" name="Text 6"/>
          <p:cNvSpPr/>
          <p:nvPr/>
        </p:nvSpPr>
        <p:spPr>
          <a:xfrm>
            <a:off x="7572256" y="7295317"/>
            <a:ext cx="6350079" cy="327065"/>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15213F"/>
                </a:solidFill>
                <a:latin typeface="Roboto" pitchFamily="34" charset="0"/>
                <a:ea typeface="Roboto" pitchFamily="34" charset="-122"/>
                <a:cs typeface="Roboto" pitchFamily="34" charset="-120"/>
              </a:rPr>
              <a:t>Clinician allocation: 91.6%</a:t>
            </a:r>
            <a:endParaRPr lang="en-US" sz="1600" dirty="0"/>
          </a:p>
        </p:txBody>
      </p:sp>
      <p:sp>
        <p:nvSpPr>
          <p:cNvPr id="10" name="Text 7"/>
          <p:cNvSpPr/>
          <p:nvPr/>
        </p:nvSpPr>
        <p:spPr>
          <a:xfrm>
            <a:off x="7572256" y="7693938"/>
            <a:ext cx="6350079" cy="327065"/>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15213F"/>
                </a:solidFill>
                <a:latin typeface="Roboto" pitchFamily="34" charset="0"/>
                <a:ea typeface="Roboto" pitchFamily="34" charset="-122"/>
                <a:cs typeface="Roboto" pitchFamily="34" charset="-120"/>
              </a:rPr>
              <a:t>Optimized allocation: 95.8%</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977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Budget Sweep Analysis: Substitution Thresholds</a:t>
            </a:r>
            <a:endParaRPr lang="en-US" sz="4450" dirty="0"/>
          </a:p>
        </p:txBody>
      </p:sp>
      <p:sp>
        <p:nvSpPr>
          <p:cNvPr id="4" name="Shape 1"/>
          <p:cNvSpPr/>
          <p:nvPr/>
        </p:nvSpPr>
        <p:spPr>
          <a:xfrm>
            <a:off x="6280190" y="2847499"/>
            <a:ext cx="3664863" cy="2395657"/>
          </a:xfrm>
          <a:prstGeom prst="roundRect">
            <a:avLst>
              <a:gd name="adj" fmla="val 1420"/>
            </a:avLst>
          </a:prstGeom>
          <a:solidFill>
            <a:srgbClr val="E9ECF2"/>
          </a:solidFill>
          <a:ln/>
        </p:spPr>
      </p:sp>
      <p:sp>
        <p:nvSpPr>
          <p:cNvPr id="5" name="Text 2"/>
          <p:cNvSpPr/>
          <p:nvPr/>
        </p:nvSpPr>
        <p:spPr>
          <a:xfrm>
            <a:off x="6507004" y="3074313"/>
            <a:ext cx="2845832"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Pip-Tazo → Cefepime</a:t>
            </a:r>
            <a:endParaRPr lang="en-US" sz="2200" dirty="0"/>
          </a:p>
        </p:txBody>
      </p:sp>
      <p:sp>
        <p:nvSpPr>
          <p:cNvPr id="6" name="Text 3"/>
          <p:cNvSpPr/>
          <p:nvPr/>
        </p:nvSpPr>
        <p:spPr>
          <a:xfrm>
            <a:off x="6507004" y="3564731"/>
            <a:ext cx="3211235"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Coverage stays above clinician benchmark up to 30% substitution and above 90% until 40%.</a:t>
            </a:r>
            <a:endParaRPr lang="en-US" sz="1750" dirty="0"/>
          </a:p>
        </p:txBody>
      </p:sp>
      <p:sp>
        <p:nvSpPr>
          <p:cNvPr id="7" name="Shape 4"/>
          <p:cNvSpPr/>
          <p:nvPr/>
        </p:nvSpPr>
        <p:spPr>
          <a:xfrm>
            <a:off x="10171867" y="2847499"/>
            <a:ext cx="3664863" cy="2395657"/>
          </a:xfrm>
          <a:prstGeom prst="roundRect">
            <a:avLst>
              <a:gd name="adj" fmla="val 1420"/>
            </a:avLst>
          </a:prstGeom>
          <a:solidFill>
            <a:srgbClr val="E9ECF2"/>
          </a:solidFill>
          <a:ln/>
        </p:spPr>
      </p:sp>
      <p:sp>
        <p:nvSpPr>
          <p:cNvPr id="8" name="Text 5"/>
          <p:cNvSpPr/>
          <p:nvPr/>
        </p:nvSpPr>
        <p:spPr>
          <a:xfrm>
            <a:off x="10398681" y="3074313"/>
            <a:ext cx="3142297"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Pip-Tazo → Ceftriaxone</a:t>
            </a:r>
            <a:endParaRPr lang="en-US" sz="2200" dirty="0"/>
          </a:p>
        </p:txBody>
      </p:sp>
      <p:sp>
        <p:nvSpPr>
          <p:cNvPr id="9" name="Text 6"/>
          <p:cNvSpPr/>
          <p:nvPr/>
        </p:nvSpPr>
        <p:spPr>
          <a:xfrm>
            <a:off x="10398681" y="3564731"/>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Coverage drops below clinician level at 20% substitution, limiting substitution potential.</a:t>
            </a:r>
            <a:endParaRPr lang="en-US" sz="1750" dirty="0"/>
          </a:p>
        </p:txBody>
      </p:sp>
      <p:sp>
        <p:nvSpPr>
          <p:cNvPr id="10" name="Shape 7"/>
          <p:cNvSpPr/>
          <p:nvPr/>
        </p:nvSpPr>
        <p:spPr>
          <a:xfrm>
            <a:off x="6280190" y="5469969"/>
            <a:ext cx="7556421" cy="1669852"/>
          </a:xfrm>
          <a:prstGeom prst="roundRect">
            <a:avLst>
              <a:gd name="adj" fmla="val 2038"/>
            </a:avLst>
          </a:prstGeom>
          <a:solidFill>
            <a:srgbClr val="E9ECF2"/>
          </a:solidFill>
          <a:ln/>
        </p:spPr>
      </p:sp>
      <p:sp>
        <p:nvSpPr>
          <p:cNvPr id="11" name="Text 8"/>
          <p:cNvSpPr/>
          <p:nvPr/>
        </p:nvSpPr>
        <p:spPr>
          <a:xfrm>
            <a:off x="6507004" y="5696783"/>
            <a:ext cx="2843093"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Pip-Tazo → Cefazolin</a:t>
            </a:r>
            <a:endParaRPr lang="en-US" sz="2200" dirty="0"/>
          </a:p>
        </p:txBody>
      </p:sp>
      <p:sp>
        <p:nvSpPr>
          <p:cNvPr id="12" name="Text 9"/>
          <p:cNvSpPr/>
          <p:nvPr/>
        </p:nvSpPr>
        <p:spPr>
          <a:xfrm>
            <a:off x="6507004" y="6187202"/>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Coverage falls below random allocation at 15% substitution, indicating early performance loss.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18022"/>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Discussion: Insights, Implications, and Limitations</a:t>
            </a:r>
            <a:endParaRPr lang="en-US" sz="4450" dirty="0"/>
          </a:p>
        </p:txBody>
      </p:sp>
      <p:sp>
        <p:nvSpPr>
          <p:cNvPr id="3" name="Text 1"/>
          <p:cNvSpPr/>
          <p:nvPr/>
        </p:nvSpPr>
        <p:spPr>
          <a:xfrm>
            <a:off x="793790" y="330255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Key Insights</a:t>
            </a:r>
            <a:endParaRPr lang="en-US" sz="2200" dirty="0"/>
          </a:p>
        </p:txBody>
      </p:sp>
      <p:sp>
        <p:nvSpPr>
          <p:cNvPr id="4" name="Text 2"/>
          <p:cNvSpPr/>
          <p:nvPr/>
        </p:nvSpPr>
        <p:spPr>
          <a:xfrm>
            <a:off x="793790" y="388370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LP optimization outperforms clinician and random prescribing by prioritizing high-likelihood treatments and reducing broad-spectrum use.</a:t>
            </a:r>
            <a:endParaRPr lang="en-US" sz="1750" dirty="0"/>
          </a:p>
        </p:txBody>
      </p:sp>
      <p:sp>
        <p:nvSpPr>
          <p:cNvPr id="5" name="Text 3"/>
          <p:cNvSpPr/>
          <p:nvPr/>
        </p:nvSpPr>
        <p:spPr>
          <a:xfrm>
            <a:off x="793790" y="5176480"/>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Substitution thresholds vary by antibiotic, with Cefepime allowing more flexibility.</a:t>
            </a:r>
            <a:endParaRPr lang="en-US" sz="1750" dirty="0"/>
          </a:p>
        </p:txBody>
      </p:sp>
      <p:sp>
        <p:nvSpPr>
          <p:cNvPr id="6" name="Text 4"/>
          <p:cNvSpPr/>
          <p:nvPr/>
        </p:nvSpPr>
        <p:spPr>
          <a:xfrm>
            <a:off x="7599521" y="330255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Clinical Implications</a:t>
            </a:r>
            <a:endParaRPr lang="en-US" sz="2200" dirty="0"/>
          </a:p>
        </p:txBody>
      </p:sp>
      <p:sp>
        <p:nvSpPr>
          <p:cNvPr id="7" name="Text 5"/>
          <p:cNvSpPr/>
          <p:nvPr/>
        </p:nvSpPr>
        <p:spPr>
          <a:xfrm>
            <a:off x="7599521" y="388370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Supports targeted de-escalation policies for stewardship programs</a:t>
            </a:r>
            <a:endParaRPr lang="en-US" sz="1750" dirty="0"/>
          </a:p>
        </p:txBody>
      </p:sp>
      <p:sp>
        <p:nvSpPr>
          <p:cNvPr id="8" name="Text 6"/>
          <p:cNvSpPr/>
          <p:nvPr/>
        </p:nvSpPr>
        <p:spPr>
          <a:xfrm>
            <a:off x="7599521" y="468880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Potential integration with EHRs for real-time prescribing guidance</a:t>
            </a:r>
            <a:endParaRPr lang="en-US" sz="1750" dirty="0"/>
          </a:p>
        </p:txBody>
      </p:sp>
      <p:sp>
        <p:nvSpPr>
          <p:cNvPr id="9" name="Text 7"/>
          <p:cNvSpPr/>
          <p:nvPr/>
        </p:nvSpPr>
        <p:spPr>
          <a:xfrm>
            <a:off x="7599521" y="5618678"/>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Limitations include synthetic data, omission of cost/resistance metrics, and single-drug assignment constraint.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2025-05-10T12:51:25Z</dcterms:created>
  <dcterms:modified xsi:type="dcterms:W3CDTF">2025-05-10T12:51:25Z</dcterms:modified>
</cp:coreProperties>
</file>